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75" r:id="rId4"/>
    <p:sldId id="278" r:id="rId5"/>
    <p:sldId id="273" r:id="rId6"/>
    <p:sldId id="274" r:id="rId7"/>
    <p:sldId id="276" r:id="rId8"/>
    <p:sldId id="277" r:id="rId9"/>
    <p:sldId id="279" r:id="rId10"/>
    <p:sldId id="280" r:id="rId11"/>
    <p:sldId id="284" r:id="rId12"/>
    <p:sldId id="281" r:id="rId13"/>
    <p:sldId id="283" r:id="rId14"/>
    <p:sldId id="28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33" d="100"/>
        <a:sy n="1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35BA-6031-43BB-9607-DCA28F636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C9EB1-E135-46C5-8513-9DE8BDC61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DAC76-CA0B-44C4-8EE2-6A2A10E6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6D2-300D-4C30-A0DF-66C627417F7A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A3C92-013B-4DBC-8936-C8017796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C5-40FB-4FFD-A532-843967EA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BADF-B313-4608-9A42-50D1693B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255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56C8-126A-4082-994A-2D08FA17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92FD9E-82A4-498F-A19D-73FE1821F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14BFB-CE69-45D4-A796-FDC0239F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6D2-300D-4C30-A0DF-66C627417F7A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35031-E52F-475B-A05E-7B8AFD3D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6F5BD-91FB-4EC4-9EFF-29CBD9DD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BADF-B313-4608-9A42-50D1693B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312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B8B4A-162C-4875-88E0-7ED8985D5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2D184-97BB-4965-8864-45CAC034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A9D57-0CF0-47DF-931A-49C4173B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6D2-300D-4C30-A0DF-66C627417F7A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C575E-64B2-4BE7-99A2-C533F157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FC004-0F18-4ABA-95F0-3B625A81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BADF-B313-4608-9A42-50D1693B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856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191-D1FD-4D12-A61A-AD9E4D2C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882E-EAFE-4A94-9B25-5B1B58C9F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BC481-59C6-486B-873A-5C23F858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6D2-300D-4C30-A0DF-66C627417F7A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92322-2DDD-4D75-8A1C-5772894F5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F4F73-2E7E-480C-A2A6-7FD1231F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BADF-B313-4608-9A42-50D1693B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746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8F1C9-0FAA-48D8-9C9D-0700DCBC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A8A49-0C54-49B9-BB11-9DAD42EC3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8ECC6-EE12-4457-ABF8-9B6749CEF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6D2-300D-4C30-A0DF-66C627417F7A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C2852-5C63-4A31-AB90-0DCC68A6D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77009-53CD-4779-928D-9557EA47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BADF-B313-4608-9A42-50D1693B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385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9A8F-60E6-4589-BC4D-3EAE3362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92038-CFB5-4E8F-AF4F-5FC99A92F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7B747-DC02-4AE8-85EC-135E74AB1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9E764-FEC0-4773-97F3-2E80E94DB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6D2-300D-4C30-A0DF-66C627417F7A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C2E4F-EB29-4830-9C3D-D4D6DDE1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37A9E-DCA3-43D7-8308-95553C40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BADF-B313-4608-9A42-50D1693B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166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6CF9-EF7A-4046-8261-CCDF7CFA4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CA33B-E8B8-4A36-95D7-06D579C3C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1D8D4-48E0-4260-9C1F-0FFB2FF19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3A94B5-174E-4D8B-AFF7-45CAC0FDEF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64FB23-AB37-40B8-94D6-04F74A981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16DB9-C92D-473A-8EB3-FE30F1C65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6D2-300D-4C30-A0DF-66C627417F7A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E13078-868B-4B6C-88CF-E039E5E6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1EE97F-EF63-4CB1-A223-47621FCF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BADF-B313-4608-9A42-50D1693B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378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BFFF-353B-4720-B0E7-49F44C10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CFD16-49BE-4382-A7D2-549BABEA4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6D2-300D-4C30-A0DF-66C627417F7A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135AE-D124-485F-84C2-3B38D8CD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FE809-0533-47EE-AEF9-AA2C37477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BADF-B313-4608-9A42-50D1693B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485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795B30-5465-4AB8-A0AB-1EBD70534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6D2-300D-4C30-A0DF-66C627417F7A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17578-6CBC-4C38-A53C-88B32148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2B847-8F19-4767-A847-EE638EA6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BADF-B313-4608-9A42-50D1693B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987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6EAE1-245A-4A14-AF3F-35B42EC2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60DFC-9BB9-4CF2-BEAC-99925A0B4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711A2-A60A-4822-A63E-ADB3B54E2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F2249-1B96-4D4F-95B9-CCEDAC08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6D2-300D-4C30-A0DF-66C627417F7A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B583E-8B1C-4A37-A489-15126B81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714BE-6C39-4CDA-A4E3-6D698B3D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BADF-B313-4608-9A42-50D1693B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965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4948-9851-487B-9101-09D46F00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23529-2BCC-4E49-BC86-094102664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2204F-A3E5-479E-93DA-348C45633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E681A-633E-442F-88C8-56ADA46A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6D2-300D-4C30-A0DF-66C627417F7A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9E1B7-ED8E-474B-AE28-2B657AD71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66078-6440-46BE-89AF-BCF7D66F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BADF-B313-4608-9A42-50D1693B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880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1CC3BA-9B3B-45F7-9FD2-08F7D504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4C369-E175-48E7-9DA8-79812FCEA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F3E22-8D35-4670-BC7F-0B0030C5B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7A6D2-300D-4C30-A0DF-66C627417F7A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6696D-A11B-492F-9F2C-3AF2C6270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279D9-B9B4-4D24-9560-716C6ABA3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7BADF-B313-4608-9A42-50D1693B3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39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8C4A84-A5F6-490F-8F93-C4983BB838B9}"/>
              </a:ext>
            </a:extLst>
          </p:cNvPr>
          <p:cNvSpPr txBox="1"/>
          <p:nvPr/>
        </p:nvSpPr>
        <p:spPr>
          <a:xfrm>
            <a:off x="251192" y="994886"/>
            <a:ext cx="75394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GIS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is a technological field that incorporates geographical features with tabular data in order to map, analyze, and assess real-world problems</a:t>
            </a:r>
            <a:r>
              <a:rPr lang="en-US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AC4EA-A2DB-444A-AFF1-98B0D706D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191" y="3776472"/>
            <a:ext cx="4378878" cy="2795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5CE0D9-8156-45C4-A856-D301704CE566}"/>
              </a:ext>
            </a:extLst>
          </p:cNvPr>
          <p:cNvSpPr txBox="1"/>
          <p:nvPr/>
        </p:nvSpPr>
        <p:spPr>
          <a:xfrm>
            <a:off x="167234" y="3416964"/>
            <a:ext cx="76234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Remote sensing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is the process of detecting and monitoring the  physical characteristics of an area by measuring its reflected and emitted radiation at a distance (typically from satellite or aircraft). 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Remote sensed imagery is integrated within a 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GIS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92B01A-A614-497B-8D71-45F735460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116" y="809639"/>
            <a:ext cx="4360953" cy="251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7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A424-7052-4A78-93E3-2BDA446AB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1401" y="1155125"/>
            <a:ext cx="8577219" cy="4547750"/>
          </a:xfrm>
        </p:spPr>
        <p:txBody>
          <a:bodyPr>
            <a:normAutofit fontScale="90000"/>
          </a:bodyPr>
          <a:lstStyle/>
          <a:p>
            <a:pPr marL="914400" lvl="1" indent="-457200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b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GIS in </a:t>
            </a: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Management For</a:t>
            </a:r>
            <a:b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 Flood plain delineation</a:t>
            </a:r>
            <a:b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 Channel characteristics</a:t>
            </a:r>
            <a:b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 Inundation modeling</a:t>
            </a:r>
            <a:b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 Infrastructure analysis</a:t>
            </a:r>
            <a:b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 Risk modeling and mitigation</a:t>
            </a:r>
            <a:b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A59FD-BA55-47A2-938A-98CBE96A2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345" y="914400"/>
            <a:ext cx="5490391" cy="37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75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A424-7052-4A78-93E3-2BDA446AB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14105" y="963868"/>
            <a:ext cx="11858625" cy="981074"/>
          </a:xfrm>
        </p:spPr>
        <p:txBody>
          <a:bodyPr>
            <a:normAutofit fontScale="90000"/>
          </a:bodyPr>
          <a:lstStyle/>
          <a:p>
            <a:pPr marL="914400" lvl="1" indent="-457200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b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GIS in Groundwater Assessment:</a:t>
            </a: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DAB371-DF79-4934-B178-D1E3F2A9F79D}"/>
              </a:ext>
            </a:extLst>
          </p:cNvPr>
          <p:cNvSpPr txBox="1"/>
          <p:nvPr/>
        </p:nvSpPr>
        <p:spPr>
          <a:xfrm>
            <a:off x="163083" y="1649027"/>
            <a:ext cx="117241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sensing can be used to collect information about terrain geology and geomorphology, crucial for estimation of groundwater potential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Lineaments, cracks and fissures and their crossings that are extremely useful for locating wells in hard rock terrain are seldom visible on ground but easily demarcated on satellite images</a:t>
            </a:r>
            <a:b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140081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A424-7052-4A78-93E3-2BDA446AB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43542" y="1267196"/>
            <a:ext cx="11858625" cy="981074"/>
          </a:xfrm>
        </p:spPr>
        <p:txBody>
          <a:bodyPr>
            <a:normAutofit fontScale="90000"/>
          </a:bodyPr>
          <a:lstStyle/>
          <a:p>
            <a:pPr marL="457200" lvl="1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tabLst>
                <a:tab pos="630555" algn="l"/>
              </a:tabLst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GIS in Irrigation Command Area management</a:t>
            </a: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91B30-75F8-4363-B6E2-D75A5CB40BC5}"/>
              </a:ext>
            </a:extLst>
          </p:cNvPr>
          <p:cNvSpPr txBox="1"/>
          <p:nvPr/>
        </p:nvSpPr>
        <p:spPr>
          <a:xfrm>
            <a:off x="399495" y="2409807"/>
            <a:ext cx="1011514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Estimation of crop acreage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Crop production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“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irrigability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maps” through land use planning.</a:t>
            </a:r>
            <a:b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46006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A424-7052-4A78-93E3-2BDA446AB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0725" y="809555"/>
            <a:ext cx="11858625" cy="1128973"/>
          </a:xfrm>
        </p:spPr>
        <p:txBody>
          <a:bodyPr>
            <a:noAutofit/>
          </a:bodyPr>
          <a:lstStyle/>
          <a:p>
            <a:pPr marL="457200" lvl="1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tabLst>
                <a:tab pos="630555" algn="l"/>
              </a:tabLs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GIS in Quality analysis of water :</a:t>
            </a:r>
            <a:b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FC0916-ECDE-410D-A258-198020539176}"/>
              </a:ext>
            </a:extLst>
          </p:cNvPr>
          <p:cNvSpPr txBox="1"/>
          <p:nvPr/>
        </p:nvSpPr>
        <p:spPr>
          <a:xfrm>
            <a:off x="152795" y="1682141"/>
            <a:ext cx="115051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 imageries have been used successfully in determination of various water quality parameters like Total Suspended Solids, turbidity, chlorophyll content,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temperature etc. By Remote Sensing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GPS for location &amp;  photographic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tiepoints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245748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A424-7052-4A78-93E3-2BDA446AB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79088"/>
            <a:ext cx="11858625" cy="981074"/>
          </a:xfrm>
        </p:spPr>
        <p:txBody>
          <a:bodyPr>
            <a:noAutofit/>
          </a:bodyPr>
          <a:lstStyle/>
          <a:p>
            <a:pPr marL="457200" lvl="1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tabLst>
                <a:tab pos="630555" algn="l"/>
              </a:tabLst>
            </a:pPr>
            <a:b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latest RS technologies applied in Water Sector include:  </a:t>
            </a:r>
            <a:b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B5920-C0B3-46E5-984B-74327B9AD442}"/>
              </a:ext>
            </a:extLst>
          </p:cNvPr>
          <p:cNvSpPr txBox="1"/>
          <p:nvPr/>
        </p:nvSpPr>
        <p:spPr>
          <a:xfrm>
            <a:off x="674703" y="1526959"/>
            <a:ext cx="112582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surface model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Unmanned aerial vehicle (UAV) video image classification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penetration radar for soil moisture estimation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Tropical Rainfall Measuring Mission (TRMM) and the Global Precipitation Measurement (GPM) satellite rainfall measurements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Storm hyetography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Rainfall runoff and urban flooding 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 radar and optical image classification for urban water bodies and flooding inundation.</a:t>
            </a:r>
          </a:p>
          <a:p>
            <a:b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application of those technologies is expected to greatly relieve the pressures on water resources and allow better mitigation of and adaptation to the disastrous impact of droughts and flooding.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399957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A424-7052-4A78-93E3-2BDA446AB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9660" y="2409825"/>
            <a:ext cx="6078429" cy="10191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!</a:t>
            </a: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9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A424-7052-4A78-93E3-2BDA446AB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14" y="967666"/>
            <a:ext cx="5403541" cy="710214"/>
          </a:xfrm>
        </p:spPr>
        <p:txBody>
          <a:bodyPr>
            <a:normAutofit/>
          </a:bodyPr>
          <a:lstStyle/>
          <a:p>
            <a:pPr algn="l"/>
            <a:r>
              <a:rPr lang="en-IN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GIS</a:t>
            </a:r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33A764-8715-41E6-97F7-395A29908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421" y="858507"/>
            <a:ext cx="6498454" cy="5942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CD8A72-DE0B-49F2-AF85-093DD5176E17}"/>
              </a:ext>
            </a:extLst>
          </p:cNvPr>
          <p:cNvSpPr txBox="1"/>
          <p:nvPr/>
        </p:nvSpPr>
        <p:spPr>
          <a:xfrm>
            <a:off x="265797" y="1894418"/>
            <a:ext cx="474955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Urban Planning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Rural Planning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Management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Disaster Management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Utility Mapping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Navigation etc.</a:t>
            </a:r>
            <a:br>
              <a:rPr lang="en-IN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707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A424-7052-4A78-93E3-2BDA446AB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9548" y="2085365"/>
            <a:ext cx="9385561" cy="1235240"/>
          </a:xfrm>
        </p:spPr>
        <p:txBody>
          <a:bodyPr>
            <a:normAutofit fontScale="90000"/>
          </a:bodyPr>
          <a:lstStyle/>
          <a:p>
            <a:pPr algn="l"/>
            <a:r>
              <a:rPr lang="en-IN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GIS in Water Sector </a:t>
            </a:r>
            <a:br>
              <a:rPr lang="en-IN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Why ?  </a:t>
            </a:r>
            <a:br>
              <a:rPr lang="en-US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GIS through RS. RS : </a:t>
            </a:r>
            <a:br>
              <a:rPr lang="en-US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4F17F9-72FB-47BD-9E2F-193462C610E7}"/>
              </a:ext>
            </a:extLst>
          </p:cNvPr>
          <p:cNvSpPr txBox="1"/>
          <p:nvPr/>
        </p:nvSpPr>
        <p:spPr>
          <a:xfrm>
            <a:off x="1403219" y="3076155"/>
            <a:ext cx="93855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Allows rapid assessment of large areas, and</a:t>
            </a:r>
            <a:b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subsets for detailed analyses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Water has distinctive spectral properties; water</a:t>
            </a:r>
            <a:b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absorbs radiation – in infrared imagery, water</a:t>
            </a:r>
            <a:b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appears black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Water quality can also be picked up from remote</a:t>
            </a:r>
            <a:b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sensing.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19801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A424-7052-4A78-93E3-2BDA446AB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9799" y="561699"/>
            <a:ext cx="11858625" cy="981074"/>
          </a:xfrm>
        </p:spPr>
        <p:txBody>
          <a:bodyPr>
            <a:normAutofit fontScale="90000"/>
          </a:bodyPr>
          <a:lstStyle/>
          <a:p>
            <a:pPr marL="914400" lvl="1" indent="-457200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b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GIS in Hydrology GIS Input for :</a:t>
            </a:r>
            <a:endParaRPr lang="en-IN" sz="3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42BC9-E09C-4197-831F-E36CB2B234EA}"/>
              </a:ext>
            </a:extLst>
          </p:cNvPr>
          <p:cNvSpPr txBox="1"/>
          <p:nvPr/>
        </p:nvSpPr>
        <p:spPr>
          <a:xfrm>
            <a:off x="981075" y="2009775"/>
            <a:ext cx="106299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River Basin Planning/ Modelling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Command Area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Storm Water Management Plan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Flood Inundation Study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Rainwater Harvesting and Artificial Recharge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Flood Forecasting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Disaster Early Warning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Watershed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Groundwater Assessment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Water Quality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9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A424-7052-4A78-93E3-2BDA446AB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4408" y="1172717"/>
            <a:ext cx="9035744" cy="704851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Mapping of Features for Planning through GIS</a:t>
            </a:r>
            <a:br>
              <a:rPr lang="en-IN" sz="3600" b="0" i="0" dirty="0">
                <a:solidFill>
                  <a:srgbClr val="373A36"/>
                </a:solidFill>
                <a:effectLst/>
                <a:latin typeface="Avenir Next"/>
              </a:rPr>
            </a:b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DAB9C-837C-4F60-BA00-96BDB3DD5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1809750"/>
            <a:ext cx="6444925" cy="45604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C270D7-09C9-4714-AAF6-0011512CB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5" y="1809750"/>
            <a:ext cx="5550258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7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A424-7052-4A78-93E3-2BDA446AB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7435" y="691964"/>
            <a:ext cx="6360664" cy="1358284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GIS in Hydrology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4E16E-E581-4823-84FA-E5324CD0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384" y="861796"/>
            <a:ext cx="6270594" cy="5304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AF3B11-4147-4264-AABE-623DE4FD752F}"/>
              </a:ext>
            </a:extLst>
          </p:cNvPr>
          <p:cNvSpPr txBox="1"/>
          <p:nvPr/>
        </p:nvSpPr>
        <p:spPr>
          <a:xfrm>
            <a:off x="186431" y="2274838"/>
            <a:ext cx="5592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Catchment Delineation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Extraction of Streams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chemeClr val="bg1"/>
                </a:solidFill>
                <a:effectLst/>
              </a:rPr>
              <a:t>Delineation of  surface water bodies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81452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A424-7052-4A78-93E3-2BDA446AB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9798" y="508433"/>
            <a:ext cx="11858625" cy="981074"/>
          </a:xfrm>
        </p:spPr>
        <p:txBody>
          <a:bodyPr>
            <a:normAutofit fontScale="90000"/>
          </a:bodyPr>
          <a:lstStyle/>
          <a:p>
            <a:pPr marL="914400" lvl="1" indent="-457200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b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GIS Input used in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Hydrolgy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42BC9-E09C-4197-831F-E36CB2B234EA}"/>
              </a:ext>
            </a:extLst>
          </p:cNvPr>
          <p:cNvSpPr txBox="1"/>
          <p:nvPr/>
        </p:nvSpPr>
        <p:spPr>
          <a:xfrm>
            <a:off x="79899" y="1489507"/>
            <a:ext cx="120292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Basin &amp; Sub basin (delineated from DEM), Streams, (captured through images or delineated from DEM)</a:t>
            </a:r>
          </a:p>
          <a:p>
            <a:r>
              <a:rPr lang="en-US" sz="2400" dirty="0">
                <a:solidFill>
                  <a:schemeClr val="bg1"/>
                </a:solidFill>
              </a:rPr>
              <a:t>•   Land-use/Land-cover Data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•   Rainfall (spatial distribution through radar satellites)</a:t>
            </a:r>
          </a:p>
          <a:p>
            <a:r>
              <a:rPr lang="en-US" sz="2400" dirty="0">
                <a:solidFill>
                  <a:schemeClr val="bg1"/>
                </a:solidFill>
              </a:rPr>
              <a:t>•  Soil moisture and its spatial distribution for estimation of crop water use and irrigation    requirement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•  Reservoir water spread through multi-temporal images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•  Spread of habitation in village/ urban sprawl over time (to assess growth of domestic and municipal water demand over the past and prepare estimates for the future)</a:t>
            </a:r>
          </a:p>
          <a:p>
            <a:r>
              <a:rPr lang="en-US" sz="2400" dirty="0">
                <a:solidFill>
                  <a:schemeClr val="bg1"/>
                </a:solidFill>
              </a:rPr>
              <a:t>•  Spread of industrial area to corroborate with information on growth pattern of industries, for better estimation of future industrial water demand</a:t>
            </a:r>
          </a:p>
          <a:p>
            <a:r>
              <a:rPr lang="en-US" sz="2400" dirty="0">
                <a:solidFill>
                  <a:schemeClr val="bg1"/>
                </a:solidFill>
              </a:rPr>
              <a:t>•  Estimation of snow water melt (through spatial coverage of snow bound area and temperature)</a:t>
            </a:r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0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A424-7052-4A78-93E3-2BDA446AB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69087" y="863539"/>
            <a:ext cx="11858625" cy="981074"/>
          </a:xfrm>
        </p:spPr>
        <p:txBody>
          <a:bodyPr>
            <a:normAutofit fontScale="90000"/>
          </a:bodyPr>
          <a:lstStyle/>
          <a:p>
            <a:pPr marL="914400" lvl="1" indent="-457200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b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GIS in Water Utility</a:t>
            </a: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42BC9-E09C-4197-831F-E36CB2B234EA}"/>
              </a:ext>
            </a:extLst>
          </p:cNvPr>
          <p:cNvSpPr txBox="1"/>
          <p:nvPr/>
        </p:nvSpPr>
        <p:spPr>
          <a:xfrm>
            <a:off x="6657" y="1354076"/>
            <a:ext cx="72974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Supply Design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Sewerage Design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Drainage Design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C2212-FC2C-4D0C-9AEB-59FAA0BE3A70}"/>
              </a:ext>
            </a:extLst>
          </p:cNvPr>
          <p:cNvSpPr txBox="1"/>
          <p:nvPr/>
        </p:nvSpPr>
        <p:spPr>
          <a:xfrm>
            <a:off x="918558" y="3470693"/>
            <a:ext cx="9826408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FOR: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Development of hydraulic models,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Creation of thematic maps of the model output results,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Network simplification (skeletonization) for hydraulic modeling,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Estimation of node demands, estimation of node elevations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3C9DB1-D9CA-45C9-B32E-8AF2A4AED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127" y="863539"/>
            <a:ext cx="4306873" cy="33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68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A424-7052-4A78-93E3-2BDA446AB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52316"/>
            <a:ext cx="11858625" cy="981074"/>
          </a:xfrm>
        </p:spPr>
        <p:txBody>
          <a:bodyPr>
            <a:normAutofit fontScale="90000"/>
          </a:bodyPr>
          <a:lstStyle/>
          <a:p>
            <a:pPr marL="914400" lvl="1" indent="-457200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b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GIS in Watershed Management</a:t>
            </a: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4D082-F57A-41B8-8084-88F1EB095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352" y="1933390"/>
            <a:ext cx="5060242" cy="4380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F3C8D4-1E5E-46F8-9D4F-9E88330C54C8}"/>
              </a:ext>
            </a:extLst>
          </p:cNvPr>
          <p:cNvSpPr txBox="1"/>
          <p:nvPr/>
        </p:nvSpPr>
        <p:spPr>
          <a:xfrm>
            <a:off x="166688" y="1816068"/>
            <a:ext cx="66939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Terrain Modelling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Creation of DEMs,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Automated watershed extraction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 from topography,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Flow determination – direction and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 accumulation 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Stream-ordering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20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729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</vt:lpstr>
      <vt:lpstr>Avenir Next</vt:lpstr>
      <vt:lpstr>Calibri</vt:lpstr>
      <vt:lpstr>Calibri Light</vt:lpstr>
      <vt:lpstr>Times New Roman</vt:lpstr>
      <vt:lpstr>Office Theme</vt:lpstr>
      <vt:lpstr>PowerPoint Presentation</vt:lpstr>
      <vt:lpstr>Application of GIS</vt:lpstr>
      <vt:lpstr>Application of GIS in Water Sector   Why ?    Using GIS through RS. RS :  </vt:lpstr>
      <vt:lpstr>   Application of GIS in Hydrology GIS Input for :</vt:lpstr>
      <vt:lpstr>  Mapping of Features for Planning through GIS </vt:lpstr>
      <vt:lpstr>  Application of GIS in Hydrology</vt:lpstr>
      <vt:lpstr>   Major GIS Input used in Hydrolgy :</vt:lpstr>
      <vt:lpstr>   Application of GIS in Water Utility </vt:lpstr>
      <vt:lpstr>   Application of GIS in Watershed Management </vt:lpstr>
      <vt:lpstr>   Application of GIS in  Flood Management For  * Flood plain delineation  * Channel characteristics  * Inundation modeling  * Infrastructure analysis  * Risk modeling and mitigation  </vt:lpstr>
      <vt:lpstr>   Application GIS in Groundwater Assessment: </vt:lpstr>
      <vt:lpstr>Application of GIS in Irrigation Command Area management </vt:lpstr>
      <vt:lpstr>Application GIS in Quality analysis of water : </vt:lpstr>
      <vt:lpstr>   The latest RS technologies applied in Water Sector include:   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Harendra Kumar</dc:creator>
  <cp:lastModifiedBy>Harendra Kumar</cp:lastModifiedBy>
  <cp:revision>83</cp:revision>
  <dcterms:created xsi:type="dcterms:W3CDTF">2021-02-18T05:56:08Z</dcterms:created>
  <dcterms:modified xsi:type="dcterms:W3CDTF">2021-10-13T09:26:13Z</dcterms:modified>
</cp:coreProperties>
</file>